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8" r:id="rId2"/>
    <p:sldId id="297" r:id="rId3"/>
    <p:sldId id="299" r:id="rId4"/>
    <p:sldId id="296" r:id="rId5"/>
    <p:sldId id="289" r:id="rId6"/>
    <p:sldId id="294" r:id="rId7"/>
  </p:sldIdLst>
  <p:sldSz cx="9144000" cy="6858000" type="screen4x3"/>
  <p:notesSz cx="6858000" cy="9144000"/>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FFFFFF"/>
    <a:srgbClr val="000000"/>
    <a:srgbClr val="9900CC"/>
    <a:srgbClr val="99FFCC"/>
    <a:srgbClr val="FFFF66"/>
    <a:srgbClr val="000099"/>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37" autoAdjust="0"/>
    <p:restoredTop sz="94728" autoAdjust="0"/>
  </p:normalViewPr>
  <p:slideViewPr>
    <p:cSldViewPr>
      <p:cViewPr>
        <p:scale>
          <a:sx n="90" d="100"/>
          <a:sy n="90" d="100"/>
        </p:scale>
        <p:origin x="-636" y="-4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96"/>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31D9652-2502-4277-9249-15B5CAEDED5C}"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03EA748-CC73-432B-9F2F-D513E8624727}"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9C81F95-AD8F-4422-B07C-1D1A239192A3}"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50171E5-DDCF-4599-BBDD-B91C6E7D972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0232DF1-FEF2-4328-9958-3F1CBEBC69DC}"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24C86C0-00B0-427F-8E31-F0738B04A569}"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6DF3572-7D11-4578-BA3F-FDDF8FB3BD42}"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D01B217-974F-4035-9FA9-3E0AB21D339E}"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DA11B9D9-F63B-4527-AC16-BD663D41C7E0}"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A3F20AD1-1703-4A96-B6E3-A68E7F8284F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1B0342C-4881-4FCA-BFC9-726B7F42E83D}"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C743FF3-6B56-4AA3-9062-4EE21E0667C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52C8B7BB-15A4-4B5F-9A8B-1CD7F6AD766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5">
            <a:lumMod val="90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04800" y="685800"/>
            <a:ext cx="8458200" cy="1524000"/>
          </a:xfrm>
        </p:spPr>
        <p:txBody>
          <a:bodyPr/>
          <a:lstStyle/>
          <a:p>
            <a:pPr algn="l"/>
            <a:r>
              <a:rPr lang="en-US" sz="3200" dirty="0" smtClean="0"/>
              <a:t>	Shaping the American Republic to 1877: 	An Institute For Texas Teachers</a:t>
            </a:r>
            <a:endParaRPr lang="en-US" sz="3200" dirty="0"/>
          </a:p>
        </p:txBody>
      </p:sp>
      <p:sp>
        <p:nvSpPr>
          <p:cNvPr id="3" name="Subtitle 2"/>
          <p:cNvSpPr>
            <a:spLocks noGrp="1"/>
          </p:cNvSpPr>
          <p:nvPr>
            <p:ph type="subTitle" idx="1"/>
          </p:nvPr>
        </p:nvSpPr>
        <p:spPr>
          <a:xfrm>
            <a:off x="1371600" y="3352800"/>
            <a:ext cx="6400800" cy="1905000"/>
          </a:xfrm>
        </p:spPr>
        <p:txBody>
          <a:bodyPr/>
          <a:lstStyle/>
          <a:p>
            <a:pPr algn="l"/>
            <a:r>
              <a:rPr lang="en-US" dirty="0" smtClean="0"/>
              <a:t>Dr</a:t>
            </a:r>
            <a:r>
              <a:rPr lang="en-US" dirty="0" smtClean="0"/>
              <a:t>. Amanda Taylor-Montoya</a:t>
            </a:r>
          </a:p>
          <a:p>
            <a:pPr algn="l"/>
            <a:r>
              <a:rPr lang="en-US" dirty="0" smtClean="0"/>
              <a:t>Session: Reconstruction</a:t>
            </a:r>
          </a:p>
          <a:p>
            <a:pPr algn="l"/>
            <a:r>
              <a:rPr lang="en-US" dirty="0" smtClean="0"/>
              <a:t>June 8, 2012</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5">
            <a:lumMod val="9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6172200"/>
          </a:xfrm>
        </p:spPr>
        <p:txBody>
          <a:bodyPr>
            <a:normAutofit/>
          </a:bodyPr>
          <a:lstStyle/>
          <a:p>
            <a:pPr>
              <a:buNone/>
            </a:pPr>
            <a:r>
              <a:rPr lang="en-US" sz="2800" dirty="0" err="1" smtClean="0"/>
              <a:t>STAAR</a:t>
            </a:r>
            <a:r>
              <a:rPr lang="en-US" sz="2800" dirty="0" smtClean="0"/>
              <a:t> Grade 8 Social Studies Assessment</a:t>
            </a:r>
          </a:p>
          <a:p>
            <a:pPr>
              <a:buNone/>
            </a:pPr>
            <a:endParaRPr lang="en-US" sz="1800" dirty="0" smtClean="0"/>
          </a:p>
          <a:p>
            <a:pPr>
              <a:buNone/>
            </a:pPr>
            <a:r>
              <a:rPr lang="en-US" sz="1800" b="1" dirty="0" smtClean="0">
                <a:solidFill>
                  <a:schemeClr val="tx1"/>
                </a:solidFill>
                <a:latin typeface="+mn-lt"/>
                <a:ea typeface="+mn-ea"/>
                <a:cs typeface="+mn-cs"/>
              </a:rPr>
              <a:t>Reporting Category 1: History </a:t>
            </a:r>
            <a:endParaRPr lang="en-US" sz="1800" dirty="0" smtClean="0"/>
          </a:p>
          <a:p>
            <a:pPr>
              <a:buNone/>
            </a:pPr>
            <a:endParaRPr lang="en-US" sz="800" dirty="0" smtClean="0">
              <a:solidFill>
                <a:schemeClr val="tx1"/>
              </a:solidFill>
              <a:latin typeface="+mn-lt"/>
              <a:ea typeface="+mn-ea"/>
              <a:cs typeface="+mn-cs"/>
            </a:endParaRPr>
          </a:p>
          <a:p>
            <a:pPr>
              <a:buNone/>
            </a:pPr>
            <a:r>
              <a:rPr lang="en-US" sz="1800" dirty="0" smtClean="0">
                <a:solidFill>
                  <a:schemeClr val="tx1"/>
                </a:solidFill>
                <a:latin typeface="+mn-lt"/>
                <a:ea typeface="+mn-ea"/>
                <a:cs typeface="+mn-cs"/>
              </a:rPr>
              <a:t>(9) </a:t>
            </a:r>
            <a:r>
              <a:rPr lang="en-US" sz="1800" b="1" dirty="0" smtClean="0">
                <a:solidFill>
                  <a:schemeClr val="tx1"/>
                </a:solidFill>
                <a:latin typeface="+mn-lt"/>
                <a:ea typeface="+mn-ea"/>
                <a:cs typeface="+mn-cs"/>
              </a:rPr>
              <a:t>History</a:t>
            </a:r>
            <a:r>
              <a:rPr lang="en-US" sz="1800" dirty="0" smtClean="0">
                <a:solidFill>
                  <a:schemeClr val="tx1"/>
                </a:solidFill>
                <a:latin typeface="+mn-lt"/>
                <a:ea typeface="+mn-ea"/>
                <a:cs typeface="+mn-cs"/>
              </a:rPr>
              <a:t>. The student understands the effects of Reconstruction on the political, economic, and social life of the nation.  The student is expected to </a:t>
            </a:r>
            <a:endParaRPr lang="en-US" sz="1800" dirty="0" smtClean="0">
              <a:solidFill>
                <a:schemeClr val="tx1"/>
              </a:solidFill>
              <a:latin typeface="+mn-lt"/>
              <a:ea typeface="+mn-ea"/>
              <a:cs typeface="+mn-cs"/>
            </a:endParaRPr>
          </a:p>
          <a:p>
            <a:pPr>
              <a:buNone/>
            </a:pPr>
            <a:endParaRPr lang="en-US" sz="800" dirty="0" smtClean="0">
              <a:solidFill>
                <a:schemeClr val="tx1"/>
              </a:solidFill>
              <a:latin typeface="+mn-lt"/>
              <a:ea typeface="+mn-ea"/>
              <a:cs typeface="+mn-cs"/>
            </a:endParaRPr>
          </a:p>
          <a:p>
            <a:pPr lvl="1">
              <a:buNone/>
            </a:pPr>
            <a:r>
              <a:rPr lang="en-US" sz="1800" dirty="0" smtClean="0">
                <a:solidFill>
                  <a:schemeClr val="tx1"/>
                </a:solidFill>
                <a:latin typeface="+mn-lt"/>
                <a:ea typeface="+mn-ea"/>
                <a:cs typeface="+mn-cs"/>
              </a:rPr>
              <a:t>(C) explain the economic, political, and social problems during Reconstruction and evaluate their impact on different groups; </a:t>
            </a:r>
            <a:r>
              <a:rPr lang="en-US" sz="1800" b="1" i="1" dirty="0" smtClean="0">
                <a:solidFill>
                  <a:schemeClr val="tx1"/>
                </a:solidFill>
                <a:latin typeface="+mn-lt"/>
                <a:ea typeface="+mn-ea"/>
                <a:cs typeface="+mn-cs"/>
              </a:rPr>
              <a:t>Readiness Standard </a:t>
            </a:r>
            <a:endParaRPr lang="en-US" sz="1800" dirty="0" smtClean="0">
              <a:ea typeface="+mn-ea"/>
              <a:cs typeface="+mn-cs"/>
            </a:endParaRPr>
          </a:p>
          <a:p>
            <a:pPr lvl="1">
              <a:buNone/>
            </a:pPr>
            <a:endParaRPr lang="en-US" sz="1800" dirty="0" smtClean="0">
              <a:solidFill>
                <a:schemeClr val="tx1"/>
              </a:solidFill>
              <a:latin typeface="+mn-lt"/>
              <a:ea typeface="+mn-ea"/>
              <a:cs typeface="+mn-cs"/>
            </a:endParaRPr>
          </a:p>
          <a:p>
            <a:pPr>
              <a:buNone/>
            </a:pPr>
            <a:r>
              <a:rPr lang="en-US" sz="1800" b="1" dirty="0" smtClean="0">
                <a:solidFill>
                  <a:schemeClr val="tx1"/>
                </a:solidFill>
                <a:latin typeface="+mn-lt"/>
                <a:ea typeface="+mn-ea"/>
                <a:cs typeface="+mn-cs"/>
              </a:rPr>
              <a:t>Reporting Category 3: Government and Citizenship </a:t>
            </a:r>
            <a:endParaRPr lang="en-US" sz="1800" dirty="0" smtClean="0"/>
          </a:p>
          <a:p>
            <a:pPr>
              <a:buNone/>
            </a:pPr>
            <a:endParaRPr lang="en-US" sz="800" dirty="0" smtClean="0">
              <a:solidFill>
                <a:schemeClr val="tx1"/>
              </a:solidFill>
              <a:latin typeface="+mn-lt"/>
              <a:ea typeface="+mn-ea"/>
              <a:cs typeface="+mn-cs"/>
            </a:endParaRPr>
          </a:p>
          <a:p>
            <a:pPr>
              <a:buNone/>
            </a:pPr>
            <a:r>
              <a:rPr lang="en-US" sz="1800" dirty="0" smtClean="0">
                <a:solidFill>
                  <a:schemeClr val="tx1"/>
                </a:solidFill>
                <a:latin typeface="+mn-lt"/>
                <a:ea typeface="+mn-ea"/>
                <a:cs typeface="+mn-cs"/>
              </a:rPr>
              <a:t>(16) </a:t>
            </a:r>
            <a:r>
              <a:rPr lang="en-US" sz="1800" b="1" dirty="0" smtClean="0">
                <a:solidFill>
                  <a:schemeClr val="tx1"/>
                </a:solidFill>
                <a:latin typeface="+mn-lt"/>
                <a:ea typeface="+mn-ea"/>
                <a:cs typeface="+mn-cs"/>
              </a:rPr>
              <a:t>Government</a:t>
            </a:r>
            <a:r>
              <a:rPr lang="en-US" sz="1800" dirty="0" smtClean="0">
                <a:solidFill>
                  <a:schemeClr val="tx1"/>
                </a:solidFill>
                <a:latin typeface="+mn-lt"/>
                <a:ea typeface="+mn-ea"/>
                <a:cs typeface="+mn-cs"/>
              </a:rPr>
              <a:t>.  The student understands the process of changing </a:t>
            </a:r>
            <a:r>
              <a:rPr lang="en-US" sz="1800" dirty="0" smtClean="0">
                <a:solidFill>
                  <a:schemeClr val="tx1"/>
                </a:solidFill>
                <a:latin typeface="+mn-lt"/>
                <a:ea typeface="+mn-ea"/>
                <a:cs typeface="+mn-cs"/>
              </a:rPr>
              <a:t>the </a:t>
            </a:r>
            <a:r>
              <a:rPr lang="en-US" sz="1800" dirty="0" smtClean="0">
                <a:solidFill>
                  <a:schemeClr val="tx1"/>
                </a:solidFill>
                <a:latin typeface="+mn-lt"/>
                <a:ea typeface="+mn-ea"/>
                <a:cs typeface="+mn-cs"/>
              </a:rPr>
              <a:t>U.S. Constitution and the </a:t>
            </a:r>
            <a:r>
              <a:rPr lang="en-US" sz="1800" dirty="0" smtClean="0">
                <a:solidFill>
                  <a:schemeClr val="tx1"/>
                </a:solidFill>
                <a:latin typeface="+mn-lt"/>
                <a:ea typeface="+mn-ea"/>
                <a:cs typeface="+mn-cs"/>
              </a:rPr>
              <a:t>impact </a:t>
            </a:r>
            <a:r>
              <a:rPr lang="en-US" sz="1800" dirty="0" smtClean="0">
                <a:solidFill>
                  <a:schemeClr val="tx1"/>
                </a:solidFill>
                <a:latin typeface="+mn-lt"/>
                <a:ea typeface="+mn-ea"/>
                <a:cs typeface="+mn-cs"/>
              </a:rPr>
              <a:t>of amendments on American society.  The student is expected </a:t>
            </a:r>
            <a:r>
              <a:rPr lang="en-US" sz="1800" dirty="0" smtClean="0">
                <a:solidFill>
                  <a:schemeClr val="tx1"/>
                </a:solidFill>
                <a:latin typeface="+mn-lt"/>
                <a:ea typeface="+mn-ea"/>
                <a:cs typeface="+mn-cs"/>
              </a:rPr>
              <a:t>to</a:t>
            </a:r>
          </a:p>
          <a:p>
            <a:pPr>
              <a:buNone/>
            </a:pPr>
            <a:endParaRPr lang="en-US" sz="800" dirty="0" smtClean="0">
              <a:solidFill>
                <a:schemeClr val="tx1"/>
              </a:solidFill>
              <a:latin typeface="+mn-lt"/>
              <a:ea typeface="+mn-ea"/>
              <a:cs typeface="+mn-cs"/>
            </a:endParaRPr>
          </a:p>
          <a:p>
            <a:pPr lvl="1">
              <a:buNone/>
            </a:pPr>
            <a:r>
              <a:rPr lang="en-US" sz="1800" dirty="0" smtClean="0">
                <a:solidFill>
                  <a:schemeClr val="tx1"/>
                </a:solidFill>
                <a:latin typeface="+mn-lt"/>
                <a:ea typeface="+mn-ea"/>
                <a:cs typeface="+mn-cs"/>
              </a:rPr>
              <a:t>(B) describe the impact of 19</a:t>
            </a:r>
            <a:r>
              <a:rPr lang="en-US" sz="1800" baseline="30000" dirty="0" smtClean="0">
                <a:solidFill>
                  <a:schemeClr val="tx1"/>
                </a:solidFill>
                <a:latin typeface="+mn-lt"/>
                <a:ea typeface="+mn-ea"/>
                <a:cs typeface="+mn-cs"/>
              </a:rPr>
              <a:t>th</a:t>
            </a:r>
            <a:r>
              <a:rPr lang="en-US" sz="1800" dirty="0" smtClean="0">
                <a:solidFill>
                  <a:schemeClr val="tx1"/>
                </a:solidFill>
                <a:latin typeface="+mn-lt"/>
                <a:ea typeface="+mn-ea"/>
                <a:cs typeface="+mn-cs"/>
              </a:rPr>
              <a:t>-century amendments, including the 13</a:t>
            </a:r>
            <a:r>
              <a:rPr lang="en-US" sz="1800" baseline="30000" dirty="0" smtClean="0">
                <a:solidFill>
                  <a:schemeClr val="tx1"/>
                </a:solidFill>
                <a:latin typeface="+mn-lt"/>
                <a:ea typeface="+mn-ea"/>
                <a:cs typeface="+mn-cs"/>
              </a:rPr>
              <a:t>th</a:t>
            </a:r>
            <a:r>
              <a:rPr lang="en-US" sz="1800" dirty="0" smtClean="0">
                <a:solidFill>
                  <a:schemeClr val="tx1"/>
                </a:solidFill>
                <a:latin typeface="+mn-lt"/>
                <a:ea typeface="+mn-ea"/>
                <a:cs typeface="+mn-cs"/>
              </a:rPr>
              <a:t>, 14</a:t>
            </a:r>
            <a:r>
              <a:rPr lang="en-US" sz="1800" baseline="30000" dirty="0" smtClean="0">
                <a:solidFill>
                  <a:schemeClr val="tx1"/>
                </a:solidFill>
                <a:latin typeface="+mn-lt"/>
                <a:ea typeface="+mn-ea"/>
                <a:cs typeface="+mn-cs"/>
              </a:rPr>
              <a:t>th</a:t>
            </a:r>
            <a:r>
              <a:rPr lang="en-US" sz="1800" dirty="0" smtClean="0">
                <a:solidFill>
                  <a:schemeClr val="tx1"/>
                </a:solidFill>
                <a:latin typeface="+mn-lt"/>
                <a:ea typeface="+mn-ea"/>
                <a:cs typeface="+mn-cs"/>
              </a:rPr>
              <a:t>, and 15</a:t>
            </a:r>
            <a:r>
              <a:rPr lang="en-US" sz="1800" baseline="30000" dirty="0" smtClean="0">
                <a:solidFill>
                  <a:schemeClr val="tx1"/>
                </a:solidFill>
                <a:latin typeface="+mn-lt"/>
                <a:ea typeface="+mn-ea"/>
                <a:cs typeface="+mn-cs"/>
              </a:rPr>
              <a:t>th</a:t>
            </a:r>
            <a:r>
              <a:rPr lang="en-US" sz="1800" dirty="0" smtClean="0">
                <a:solidFill>
                  <a:schemeClr val="tx1"/>
                </a:solidFill>
                <a:latin typeface="+mn-lt"/>
                <a:ea typeface="+mn-ea"/>
                <a:cs typeface="+mn-cs"/>
              </a:rPr>
              <a:t> amendments, on life in the United States.  </a:t>
            </a:r>
            <a:r>
              <a:rPr lang="en-US" sz="1800" b="1" i="1" dirty="0" smtClean="0">
                <a:solidFill>
                  <a:schemeClr val="tx1"/>
                </a:solidFill>
                <a:latin typeface="+mn-lt"/>
                <a:ea typeface="+mn-ea"/>
                <a:cs typeface="+mn-cs"/>
              </a:rPr>
              <a:t>Readiness Standard</a:t>
            </a:r>
            <a:endParaRPr lang="en-US" sz="1800" dirty="0" smtClean="0">
              <a:solidFill>
                <a:schemeClr val="tx1"/>
              </a:solidFill>
              <a:latin typeface="+mn-lt"/>
              <a:ea typeface="+mn-ea"/>
              <a:cs typeface="+mn-cs"/>
            </a:endParaRPr>
          </a:p>
          <a:p>
            <a:pPr>
              <a:buNone/>
            </a:pPr>
            <a:endParaRPr lang="en-US" sz="18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5">
            <a:lumMod val="90000"/>
          </a:schemeClr>
        </a:solidFill>
        <a:effectLst/>
      </p:bgPr>
    </p:bg>
    <p:spTree>
      <p:nvGrpSpPr>
        <p:cNvPr id="1" name=""/>
        <p:cNvGrpSpPr/>
        <p:nvPr/>
      </p:nvGrpSpPr>
      <p:grpSpPr>
        <a:xfrm>
          <a:off x="0" y="0"/>
          <a:ext cx="0" cy="0"/>
          <a:chOff x="0" y="0"/>
          <a:chExt cx="0" cy="0"/>
        </a:xfrm>
      </p:grpSpPr>
      <p:sp>
        <p:nvSpPr>
          <p:cNvPr id="3074" name="Rectangle 3"/>
          <p:cNvSpPr>
            <a:spLocks noGrp="1" noChangeArrowheads="1"/>
          </p:cNvSpPr>
          <p:nvPr>
            <p:ph type="body" idx="1"/>
          </p:nvPr>
        </p:nvSpPr>
        <p:spPr>
          <a:xfrm>
            <a:off x="228600" y="304800"/>
            <a:ext cx="8686800" cy="6324600"/>
          </a:xfrm>
        </p:spPr>
        <p:txBody>
          <a:bodyPr/>
          <a:lstStyle/>
          <a:p>
            <a:pPr eaLnBrk="1" hangingPunct="1"/>
            <a:r>
              <a:rPr lang="en-US" sz="2400" b="1" dirty="0" smtClean="0"/>
              <a:t>Reconstruction as a Practical Problem vs. Reconstruction as an Opportunity to Re-Make the Nation</a:t>
            </a:r>
          </a:p>
          <a:p>
            <a:pPr eaLnBrk="1" hangingPunct="1">
              <a:buNone/>
            </a:pPr>
            <a:endParaRPr lang="en-US" sz="2000" b="1" dirty="0" smtClean="0"/>
          </a:p>
          <a:p>
            <a:pPr eaLnBrk="1" hangingPunct="1">
              <a:buNone/>
            </a:pPr>
            <a:endParaRPr lang="en-US" sz="2000" b="1" dirty="0" smtClean="0"/>
          </a:p>
          <a:p>
            <a:pPr eaLnBrk="1" hangingPunct="1"/>
            <a:r>
              <a:rPr lang="en-US" sz="2400" b="1" dirty="0" smtClean="0"/>
              <a:t>Dilemmas of Reconstruction</a:t>
            </a:r>
          </a:p>
          <a:p>
            <a:pPr lvl="1" eaLnBrk="1" hangingPunct="1"/>
            <a:r>
              <a:rPr lang="en-US" sz="2000" b="1" dirty="0" smtClean="0"/>
              <a:t>What terms and who has the authority to decide?</a:t>
            </a:r>
          </a:p>
          <a:p>
            <a:pPr lvl="1" eaLnBrk="1" hangingPunct="1"/>
            <a:r>
              <a:rPr lang="en-US" sz="2000" b="1" dirty="0" smtClean="0"/>
              <a:t>What system of labor should replace plantation slavery?</a:t>
            </a:r>
          </a:p>
          <a:p>
            <a:pPr lvl="1" eaLnBrk="1" hangingPunct="1"/>
            <a:r>
              <a:rPr lang="en-US" sz="2000" b="1" dirty="0" smtClean="0"/>
              <a:t>What should be the place of blacks in the political and social life of the South and the nation?</a:t>
            </a:r>
          </a:p>
          <a:p>
            <a:pPr lvl="1" eaLnBrk="1" hangingPunct="1">
              <a:buNone/>
            </a:pPr>
            <a:endParaRPr lang="en-US" sz="1600" b="1" dirty="0" smtClean="0"/>
          </a:p>
          <a:p>
            <a:pPr lvl="1" eaLnBrk="1" hangingPunct="1">
              <a:buNone/>
            </a:pPr>
            <a:endParaRPr lang="en-US" sz="1600" b="1" dirty="0" smtClean="0"/>
          </a:p>
          <a:p>
            <a:pPr eaLnBrk="1" hangingPunct="1"/>
            <a:r>
              <a:rPr lang="en-US" sz="2400" b="1" dirty="0" smtClean="0"/>
              <a:t>Periodization </a:t>
            </a:r>
          </a:p>
          <a:p>
            <a:pPr lvl="1" eaLnBrk="1" hangingPunct="1"/>
            <a:r>
              <a:rPr lang="en-US" sz="2000" b="1" dirty="0" smtClean="0"/>
              <a:t>Wartime Reconstruction</a:t>
            </a:r>
          </a:p>
          <a:p>
            <a:pPr lvl="1" eaLnBrk="1" hangingPunct="1"/>
            <a:r>
              <a:rPr lang="en-US" sz="2000" b="1" dirty="0" smtClean="0"/>
              <a:t>Presidential Reconstruction </a:t>
            </a:r>
          </a:p>
          <a:p>
            <a:pPr lvl="1" eaLnBrk="1" hangingPunct="1"/>
            <a:r>
              <a:rPr lang="en-US" sz="2000" b="1" dirty="0" smtClean="0"/>
              <a:t>Radical Reconstruction </a:t>
            </a:r>
          </a:p>
          <a:p>
            <a:pPr eaLnBrk="1" hangingPunct="1">
              <a:buFontTx/>
              <a:buNone/>
            </a:pPr>
            <a:endParaRPr lang="en-US" sz="2000" b="1"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5">
            <a:lumMod val="90000"/>
          </a:schemeClr>
        </a:solidFill>
        <a:effectLst/>
      </p:bgPr>
    </p:bg>
    <p:spTree>
      <p:nvGrpSpPr>
        <p:cNvPr id="1" name=""/>
        <p:cNvGrpSpPr/>
        <p:nvPr/>
      </p:nvGrpSpPr>
      <p:grpSpPr>
        <a:xfrm>
          <a:off x="0" y="0"/>
          <a:ext cx="0" cy="0"/>
          <a:chOff x="0" y="0"/>
          <a:chExt cx="0" cy="0"/>
        </a:xfrm>
      </p:grpSpPr>
      <p:sp>
        <p:nvSpPr>
          <p:cNvPr id="6146" name="Rectangle 3"/>
          <p:cNvSpPr>
            <a:spLocks noGrp="1" noChangeArrowheads="1"/>
          </p:cNvSpPr>
          <p:nvPr>
            <p:ph type="body" idx="1"/>
          </p:nvPr>
        </p:nvSpPr>
        <p:spPr>
          <a:xfrm>
            <a:off x="152400" y="228600"/>
            <a:ext cx="8839200" cy="6629400"/>
          </a:xfrm>
        </p:spPr>
        <p:txBody>
          <a:bodyPr/>
          <a:lstStyle/>
          <a:p>
            <a:pPr eaLnBrk="1" hangingPunct="1">
              <a:buFontTx/>
              <a:buNone/>
            </a:pPr>
            <a:r>
              <a:rPr lang="en-US" b="1" dirty="0" smtClean="0"/>
              <a:t>Civil </a:t>
            </a:r>
            <a:r>
              <a:rPr lang="en-US" b="1" dirty="0" smtClean="0"/>
              <a:t>Rights Bill, 1866</a:t>
            </a:r>
          </a:p>
          <a:p>
            <a:pPr eaLnBrk="1" hangingPunct="1">
              <a:buFontTx/>
              <a:buNone/>
            </a:pPr>
            <a:endParaRPr lang="en-US" sz="2000" dirty="0" smtClean="0"/>
          </a:p>
          <a:p>
            <a:pPr eaLnBrk="1" hangingPunct="1">
              <a:buFontTx/>
              <a:buNone/>
            </a:pPr>
            <a:r>
              <a:rPr lang="en-US" sz="2800" dirty="0" smtClean="0"/>
              <a:t>   All persons born in the United States . . . excluding Indians not taxed, are hereby declared to be citizens of the United States; and such citizens of every race and color . . . Shall have the same right in every State and Territory in the United States, to make and enforce contracts, to sue, be parties, and give evidence, to inherit, purchase, lease, sell, hold and convey real and personal property, and </a:t>
            </a:r>
            <a:r>
              <a:rPr lang="en-US" sz="2800" b="1" i="1" dirty="0" smtClean="0"/>
              <a:t>to full and equal benefit of all laws and proceedings for the security of persons and property, as is enjoyed by white citizens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body" idx="1"/>
          </p:nvPr>
        </p:nvSpPr>
        <p:spPr>
          <a:xfrm>
            <a:off x="152400" y="381000"/>
            <a:ext cx="8991600" cy="6172200"/>
          </a:xfrm>
        </p:spPr>
        <p:txBody>
          <a:bodyPr/>
          <a:lstStyle/>
          <a:p>
            <a:pPr marL="342900" lvl="1" indent="-342900" eaLnBrk="1" hangingPunct="1">
              <a:spcAft>
                <a:spcPct val="20000"/>
              </a:spcAft>
              <a:buNone/>
            </a:pPr>
            <a:r>
              <a:rPr lang="en-US" sz="2000" b="1" dirty="0" smtClean="0"/>
              <a:t>Radical Reconstruction continued . . . </a:t>
            </a:r>
          </a:p>
          <a:p>
            <a:pPr eaLnBrk="1" hangingPunct="1">
              <a:spcAft>
                <a:spcPct val="20000"/>
              </a:spcAft>
              <a:buNone/>
            </a:pPr>
            <a:endParaRPr lang="en-US" sz="2000" b="1" dirty="0" smtClean="0"/>
          </a:p>
          <a:p>
            <a:pPr eaLnBrk="1" hangingPunct="1">
              <a:spcAft>
                <a:spcPct val="20000"/>
              </a:spcAft>
            </a:pPr>
            <a:r>
              <a:rPr lang="en-US" sz="2000" b="1" dirty="0" smtClean="0"/>
              <a:t>The </a:t>
            </a:r>
            <a:r>
              <a:rPr lang="en-US" sz="2000" b="1" dirty="0" smtClean="0"/>
              <a:t>Fourteenth Amendment</a:t>
            </a:r>
          </a:p>
          <a:p>
            <a:pPr lvl="1" eaLnBrk="1" hangingPunct="1">
              <a:spcAft>
                <a:spcPct val="20000"/>
              </a:spcAft>
            </a:pPr>
            <a:r>
              <a:rPr lang="en-US" sz="1800" b="1" dirty="0" smtClean="0"/>
              <a:t>Citizenship</a:t>
            </a:r>
            <a:endParaRPr lang="en-US" sz="1800" b="1" dirty="0" smtClean="0"/>
          </a:p>
          <a:p>
            <a:pPr lvl="1" eaLnBrk="1" hangingPunct="1">
              <a:spcAft>
                <a:spcPct val="20000"/>
              </a:spcAft>
            </a:pPr>
            <a:r>
              <a:rPr lang="en-US" sz="1800" b="1" dirty="0" smtClean="0"/>
              <a:t>Due </a:t>
            </a:r>
            <a:r>
              <a:rPr lang="en-US" sz="1800" b="1" dirty="0" smtClean="0"/>
              <a:t>Process and Equal Protection</a:t>
            </a:r>
          </a:p>
          <a:p>
            <a:pPr lvl="1" eaLnBrk="1" hangingPunct="1">
              <a:spcAft>
                <a:spcPct val="20000"/>
              </a:spcAft>
            </a:pPr>
            <a:r>
              <a:rPr lang="en-US" sz="1800" b="1" dirty="0" smtClean="0"/>
              <a:t>Preventing </a:t>
            </a:r>
            <a:r>
              <a:rPr lang="en-US" sz="1800" b="1" dirty="0" smtClean="0"/>
              <a:t>the South from benefiting politically from Emancipation</a:t>
            </a:r>
          </a:p>
          <a:p>
            <a:pPr lvl="1" eaLnBrk="1" hangingPunct="1">
              <a:spcAft>
                <a:spcPct val="20000"/>
              </a:spcAft>
            </a:pPr>
            <a:r>
              <a:rPr lang="en-US" sz="1800" b="1" dirty="0" smtClean="0"/>
              <a:t>SIGNIFICANCE</a:t>
            </a:r>
          </a:p>
          <a:p>
            <a:pPr eaLnBrk="1" hangingPunct="1">
              <a:spcAft>
                <a:spcPct val="20000"/>
              </a:spcAft>
            </a:pPr>
            <a:r>
              <a:rPr lang="en-US" sz="2000" b="1" dirty="0" smtClean="0"/>
              <a:t>Reconstruction Act, 1867</a:t>
            </a:r>
          </a:p>
          <a:p>
            <a:pPr eaLnBrk="1" hangingPunct="1">
              <a:spcAft>
                <a:spcPct val="20000"/>
              </a:spcAft>
            </a:pPr>
            <a:r>
              <a:rPr lang="en-US" sz="2000" b="1" dirty="0" smtClean="0"/>
              <a:t>The Fifteenth Amendment </a:t>
            </a:r>
          </a:p>
          <a:p>
            <a:pPr eaLnBrk="1" hangingPunct="1">
              <a:spcAft>
                <a:spcPct val="20000"/>
              </a:spcAft>
              <a:buNone/>
            </a:pPr>
            <a:endParaRPr lang="en-US" sz="2000" b="1" dirty="0" smtClean="0"/>
          </a:p>
          <a:p>
            <a:pPr eaLnBrk="1" hangingPunct="1"/>
            <a:r>
              <a:rPr lang="en-US" sz="2000" b="1" dirty="0" smtClean="0"/>
              <a:t>The Undoing of Reconstruction</a:t>
            </a:r>
          </a:p>
          <a:p>
            <a:pPr lvl="1" eaLnBrk="1" hangingPunct="1"/>
            <a:r>
              <a:rPr lang="en-US" sz="1800" b="1" dirty="0" smtClean="0"/>
              <a:t>White Resistance and “Redemption”</a:t>
            </a:r>
          </a:p>
          <a:p>
            <a:pPr lvl="1" eaLnBrk="1" hangingPunct="1"/>
            <a:r>
              <a:rPr lang="en-US" sz="1800" b="1" dirty="0" smtClean="0"/>
              <a:t>Retreat from Reconstruction in the North</a:t>
            </a:r>
          </a:p>
          <a:p>
            <a:pPr lvl="1" eaLnBrk="1" hangingPunct="1"/>
            <a:r>
              <a:rPr lang="en-US" sz="1800" b="1" dirty="0" smtClean="0"/>
              <a:t>Evisceration of Reconstruction Amendments by the Supreme Court </a:t>
            </a:r>
          </a:p>
          <a:p>
            <a:pPr eaLnBrk="1" hangingPunct="1">
              <a:spcAft>
                <a:spcPct val="20000"/>
              </a:spcAft>
              <a:buNone/>
            </a:pPr>
            <a:endParaRPr lang="en-US" sz="2000" b="1" dirty="0" smtClean="0"/>
          </a:p>
          <a:p>
            <a:pPr eaLnBrk="1" hangingPunct="1">
              <a:spcAft>
                <a:spcPct val="20000"/>
              </a:spcAft>
              <a:buFontTx/>
              <a:buNone/>
            </a:pPr>
            <a:endParaRPr lang="en-US" sz="2000" b="1" dirty="0" smtClean="0"/>
          </a:p>
          <a:p>
            <a:pPr eaLnBrk="1" hangingPunct="1">
              <a:buFontTx/>
              <a:buNone/>
            </a:pPr>
            <a:endParaRPr lang="en-US" sz="2000" b="1"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5">
            <a:lumMod val="90000"/>
          </a:schemeClr>
        </a:solidFill>
        <a:effectLst/>
      </p:bgPr>
    </p:bg>
    <p:spTree>
      <p:nvGrpSpPr>
        <p:cNvPr id="1" name=""/>
        <p:cNvGrpSpPr/>
        <p:nvPr/>
      </p:nvGrpSpPr>
      <p:grpSpPr>
        <a:xfrm>
          <a:off x="0" y="0"/>
          <a:ext cx="0" cy="0"/>
          <a:chOff x="0" y="0"/>
          <a:chExt cx="0" cy="0"/>
        </a:xfrm>
      </p:grpSpPr>
      <p:pic>
        <p:nvPicPr>
          <p:cNvPr id="15362" name="Picture 2" descr="and not this man"/>
          <p:cNvPicPr>
            <a:picLocks noChangeAspect="1" noChangeArrowheads="1"/>
          </p:cNvPicPr>
          <p:nvPr/>
        </p:nvPicPr>
        <p:blipFill>
          <a:blip r:embed="rId2" cstate="print"/>
          <a:srcRect/>
          <a:stretch>
            <a:fillRect/>
          </a:stretch>
        </p:blipFill>
        <p:spPr bwMode="auto">
          <a:xfrm>
            <a:off x="152400" y="0"/>
            <a:ext cx="2295525" cy="3467100"/>
          </a:xfrm>
          <a:prstGeom prst="rect">
            <a:avLst/>
          </a:prstGeom>
          <a:noFill/>
          <a:ln w="9525">
            <a:noFill/>
            <a:miter lim="800000"/>
            <a:headEnd/>
            <a:tailEnd/>
          </a:ln>
        </p:spPr>
      </p:pic>
      <p:pic>
        <p:nvPicPr>
          <p:cNvPr id="15363" name="Picture 3" descr="white man's government 3"/>
          <p:cNvPicPr>
            <a:picLocks noChangeAspect="1" noChangeArrowheads="1"/>
          </p:cNvPicPr>
          <p:nvPr/>
        </p:nvPicPr>
        <p:blipFill>
          <a:blip r:embed="rId3" cstate="print"/>
          <a:srcRect l="2461" t="1613" r="6461" b="3226"/>
          <a:stretch>
            <a:fillRect/>
          </a:stretch>
        </p:blipFill>
        <p:spPr bwMode="auto">
          <a:xfrm>
            <a:off x="2590800" y="304800"/>
            <a:ext cx="2819400" cy="4495800"/>
          </a:xfrm>
          <a:prstGeom prst="rect">
            <a:avLst/>
          </a:prstGeom>
          <a:noFill/>
          <a:ln w="9525">
            <a:noFill/>
            <a:miter lim="800000"/>
            <a:headEnd/>
            <a:tailEnd/>
          </a:ln>
        </p:spPr>
      </p:pic>
      <p:pic>
        <p:nvPicPr>
          <p:cNvPr id="15364" name="Picture 4" descr="coloredrule1"/>
          <p:cNvPicPr>
            <a:picLocks noChangeAspect="1" noChangeArrowheads="1"/>
          </p:cNvPicPr>
          <p:nvPr/>
        </p:nvPicPr>
        <p:blipFill>
          <a:blip r:embed="rId4" cstate="print"/>
          <a:srcRect l="1918" r="6004"/>
          <a:stretch>
            <a:fillRect/>
          </a:stretch>
        </p:blipFill>
        <p:spPr bwMode="auto">
          <a:xfrm>
            <a:off x="5486400" y="1828800"/>
            <a:ext cx="3505200" cy="5029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1543</TotalTime>
  <Words>377</Words>
  <Application>Microsoft Office PowerPoint</Application>
  <PresentationFormat>On-screen Show (4:3)</PresentationFormat>
  <Paragraphs>48</Paragraphs>
  <Slides>6</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6</vt:i4>
      </vt:variant>
    </vt:vector>
  </HeadingPairs>
  <TitlesOfParts>
    <vt:vector size="9" baseType="lpstr">
      <vt:lpstr>Arial</vt:lpstr>
      <vt:lpstr>Calibri</vt:lpstr>
      <vt:lpstr>Default Design</vt:lpstr>
      <vt:lpstr> Shaping the American Republic to 1877:  An Institute For Texas Teachers</vt:lpstr>
      <vt:lpstr>Slide 2</vt:lpstr>
      <vt:lpstr>Slide 3</vt:lpstr>
      <vt:lpstr>Slide 4</vt:lpstr>
      <vt:lpstr>Slide 5</vt:lpstr>
      <vt:lpstr>Slide 6</vt:lpstr>
    </vt:vector>
  </TitlesOfParts>
  <Company>Department of History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Speaker of the Virginia House of Delegates </dc:title>
  <dc:creator>Taylor-Montoya</dc:creator>
  <cp:lastModifiedBy>AT0322972</cp:lastModifiedBy>
  <cp:revision>26</cp:revision>
  <dcterms:created xsi:type="dcterms:W3CDTF">2005-05-15T21:40:27Z</dcterms:created>
  <dcterms:modified xsi:type="dcterms:W3CDTF">2012-06-07T21:27:52Z</dcterms:modified>
</cp:coreProperties>
</file>